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Old Standard TT" panose="020B0604020202020204" charset="0"/>
      <p:regular r:id="rId22"/>
      <p:bold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237bb33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237bb333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237bb333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237bb333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237bb333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237bb333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237bb333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237bb333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237bb333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237bb333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b4b8493d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b4b8493d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b4b8493d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b4b8493d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b4b8493d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b4b8493d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f90357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6f90357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0357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0357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237bb33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237bb33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9035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9035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237bb333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237bb333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237bb333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237bb333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4b8493d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b4b8493d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painter-by-numbers/dat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Painterly Approach: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(In-?)Significance of Color in Deep-Learning Image Classification</a:t>
            </a:r>
            <a:endParaRPr sz="30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Trevor Barrow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Deciding Test Parameters 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4637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i="1"/>
              <a:t>Test 1: </a:t>
            </a:r>
            <a:r>
              <a:rPr lang="en" sz="1600"/>
              <a:t>Portraits of Realism vs. Expressionism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i="1"/>
              <a:t>Test 2: </a:t>
            </a:r>
            <a:r>
              <a:rPr lang="en" sz="1600"/>
              <a:t>Portraits vs. Landscapes of Realism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i="1"/>
              <a:t>Test 3: </a:t>
            </a:r>
            <a:r>
              <a:rPr lang="en" sz="1600"/>
              <a:t>All Genres of Realism vs. Expressionism</a:t>
            </a:r>
            <a:endParaRPr sz="160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849" y="140125"/>
            <a:ext cx="3273950" cy="48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282225" y="19051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Steps per Model Iteration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2"/>
          </p:nvPr>
        </p:nvSpPr>
        <p:spPr>
          <a:xfrm>
            <a:off x="4658425" y="724200"/>
            <a:ext cx="4416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Training set of 1:1 makeup 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Test set is all relevant test samples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Load and process all images by GRY or RGB for X sets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Convert relevant classes to binary arrays for Y sets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160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Create data generators with X, Y sets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169525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Sample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</a:t>
            </a:r>
            <a:r>
              <a:rPr lang="en" sz="1600" i="1"/>
              <a:t>Sigmoid</a:t>
            </a:r>
            <a:br>
              <a:rPr lang="en" sz="1600"/>
            </a:br>
            <a:r>
              <a:rPr lang="en" sz="1600"/>
              <a:t>activation for</a:t>
            </a:r>
            <a:br>
              <a:rPr lang="en" sz="1600"/>
            </a:br>
            <a:r>
              <a:rPr lang="en" sz="1600"/>
              <a:t>binary classes</a:t>
            </a:r>
            <a:br>
              <a:rPr lang="en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</a:t>
            </a:r>
            <a:r>
              <a:rPr lang="en" sz="1600" i="1"/>
              <a:t>Binary</a:t>
            </a:r>
            <a:br>
              <a:rPr lang="en" sz="1600" i="1"/>
            </a:br>
            <a:r>
              <a:rPr lang="en" sz="1600" i="1"/>
              <a:t>Cross-Entropy </a:t>
            </a:r>
            <a:br>
              <a:rPr lang="en" sz="1600" i="1"/>
            </a:br>
            <a:r>
              <a:rPr lang="en" sz="1600"/>
              <a:t>as loss for </a:t>
            </a:r>
            <a:br>
              <a:rPr lang="en" sz="1600"/>
            </a:br>
            <a:r>
              <a:rPr lang="en" sz="1600"/>
              <a:t>binary classes</a:t>
            </a:r>
            <a:br>
              <a:rPr lang="en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circled values</a:t>
            </a:r>
            <a:br>
              <a:rPr lang="en" sz="1600"/>
            </a:br>
            <a:r>
              <a:rPr lang="en" sz="1600"/>
              <a:t>change based on</a:t>
            </a:r>
            <a:br>
              <a:rPr lang="en" sz="1600"/>
            </a:br>
            <a:r>
              <a:rPr lang="en" sz="1600"/>
              <a:t>GRY or RGB</a:t>
            </a:r>
            <a:endParaRPr sz="1600"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475" y="129187"/>
            <a:ext cx="6333100" cy="4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 of Analysis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260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Model training accuracy and loss comparison via line plot by epoch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Averaged test confusion matrix comparison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Test accuracy histograms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Test accuracy boxplots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Descriptive statistics dataframe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P-tests for proof of (in)significance</a:t>
            </a:r>
            <a:endParaRPr sz="1600" dirty="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250" y="180200"/>
            <a:ext cx="3625574" cy="44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5267288" y="4667250"/>
            <a:ext cx="3625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University of Vienna Ceiling Paintings (Medicine), detail showing </a:t>
            </a:r>
            <a:r>
              <a:rPr lang="en" sz="1000" i="1">
                <a:latin typeface="Old Standard TT"/>
                <a:ea typeface="Old Standard TT"/>
                <a:cs typeface="Old Standard TT"/>
                <a:sym typeface="Old Standard TT"/>
              </a:rPr>
              <a:t>Hygieia, 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Gustav Klimt, 1907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260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Acc. Training Line Plot: </a:t>
            </a:r>
            <a:r>
              <a:rPr lang="en"/>
              <a:t>RGB consistently had higher accuracy, final epoch value ranging from a difference of 1 - 10%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/>
              <a:t>Loss Training Line Plot: </a:t>
            </a:r>
            <a:r>
              <a:rPr lang="en"/>
              <a:t>RGB consistently had lower loss, final epoch value ranging from a difference of 0.02 - 0.15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/>
              <a:t>Avg. Delta Test Acc. Conf. Matrix: </a:t>
            </a:r>
            <a:r>
              <a:rPr lang="en"/>
              <a:t>For all tests, there was a net positive change across the delta CM in favor of RGB.</a:t>
            </a:r>
            <a:br>
              <a:rPr lang="en"/>
            </a:br>
            <a:r>
              <a:rPr lang="en"/>
              <a:t>In T1 &amp; 2, one prediction column had all positive change with the other all negative.</a:t>
            </a:r>
            <a:br>
              <a:rPr lang="en"/>
            </a:br>
            <a:r>
              <a:rPr lang="en"/>
              <a:t>In T3, best results with all accuracy increasing and errors decreasing.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Results #1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1675"/>
            <a:ext cx="4572000" cy="18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3148236"/>
            <a:ext cx="4571999" cy="168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260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Test Accuracy Histogram: </a:t>
            </a:r>
            <a:r>
              <a:rPr lang="en"/>
              <a:t>For all tests, RGB’s range was smaller than GRY’s by 3 - 20% and had a higher mean by 6 - 9.5%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/>
              <a:t>Test Accuracy Boxplot: </a:t>
            </a:r>
            <a:r>
              <a:rPr lang="en"/>
              <a:t>For all tests, RGB’s IQ range was either the same or smaller than GRY’s by up to 2% and had a higher median by 6 - 9%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/>
              <a:t>P-Tests: </a:t>
            </a:r>
            <a:r>
              <a:rPr lang="en"/>
              <a:t>For all tests, the P-test resulted in a p-value so small that it was essentially zero, resulting in rejecting the null hypothesis that, “There is no significant difference between the two model accuracy samples (p-value &gt; 0.05)”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Results #2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504" y="0"/>
            <a:ext cx="3033871" cy="26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500" y="2571750"/>
            <a:ext cx="30338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311699" y="811888"/>
            <a:ext cx="4569683" cy="3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000000"/>
                </a:solidFill>
              </a:rPr>
              <a:t>Case Question: </a:t>
            </a:r>
            <a:r>
              <a:rPr lang="en" dirty="0">
                <a:solidFill>
                  <a:srgbClr val="000000"/>
                </a:solidFill>
              </a:rPr>
              <a:t>How important is color in ML painting prediction?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General Question: </a:t>
            </a:r>
            <a:r>
              <a:rPr lang="en" dirty="0">
                <a:solidFill>
                  <a:srgbClr val="000000"/>
                </a:solidFill>
              </a:rPr>
              <a:t>How important is color in deep learning image classification?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Case Answer: </a:t>
            </a:r>
            <a:r>
              <a:rPr lang="en" dirty="0">
                <a:solidFill>
                  <a:srgbClr val="000000"/>
                </a:solidFill>
              </a:rPr>
              <a:t>Color is significant enough in painting prediction that all test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" dirty="0">
                <a:solidFill>
                  <a:srgbClr val="000000"/>
                </a:solidFill>
              </a:rPr>
              <a:t> provided p-values that were virtually zero with the RGB model having consistently mean accuracy scores higher by at least 6%.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00000"/>
              </a:lnSpc>
              <a:buSzPts val="1100"/>
              <a:buNone/>
            </a:pPr>
            <a:r>
              <a:rPr lang="en" i="1" dirty="0">
                <a:solidFill>
                  <a:srgbClr val="000000"/>
                </a:solidFill>
              </a:rPr>
              <a:t>General Answer: </a:t>
            </a:r>
            <a:r>
              <a:rPr lang="en" dirty="0">
                <a:solidFill>
                  <a:srgbClr val="000000"/>
                </a:solidFill>
              </a:rPr>
              <a:t>RGB models can be assumed to be at least as good as GRY models, but don’t perform worse.</a:t>
            </a:r>
            <a:br>
              <a:rPr lang="en" dirty="0">
                <a:solidFill>
                  <a:srgbClr val="000000"/>
                </a:solidFill>
              </a:rPr>
            </a:br>
            <a:br>
              <a:rPr lang="en" dirty="0">
                <a:solidFill>
                  <a:srgbClr val="000000"/>
                </a:solidFill>
              </a:rPr>
            </a:br>
            <a:r>
              <a:rPr lang="en" dirty="0">
                <a:solidFill>
                  <a:srgbClr val="000000"/>
                </a:solidFill>
              </a:rPr>
              <a:t>The degree of difference between models in testing results on the same image task is seemingly </a:t>
            </a:r>
            <a:r>
              <a:rPr lang="en-US" dirty="0">
                <a:solidFill>
                  <a:srgbClr val="000000"/>
                </a:solidFill>
              </a:rPr>
              <a:t>negatively </a:t>
            </a:r>
            <a:r>
              <a:rPr lang="en" dirty="0">
                <a:solidFill>
                  <a:srgbClr val="000000"/>
                </a:solidFill>
              </a:rPr>
              <a:t>correlated to how focused/controlled the samples are, i.e. </a:t>
            </a:r>
            <a:r>
              <a:rPr lang="el-GR" dirty="0"/>
              <a:t>Δ</a:t>
            </a:r>
            <a:r>
              <a:rPr lang="en-US" dirty="0"/>
              <a:t>(</a:t>
            </a:r>
            <a:r>
              <a:rPr lang="el-GR" i="1" dirty="0"/>
              <a:t>μ</a:t>
            </a:r>
            <a:r>
              <a:rPr lang="en-US" dirty="0"/>
              <a:t>RGB – </a:t>
            </a:r>
            <a:r>
              <a:rPr lang="el-GR" i="1" dirty="0"/>
              <a:t>μ</a:t>
            </a:r>
            <a:r>
              <a:rPr lang="en-US" dirty="0"/>
              <a:t>GRY) shrinks as class specificity increases.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198688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1" y="162875"/>
            <a:ext cx="3167226" cy="444385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5810250" y="4606725"/>
            <a:ext cx="4987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Old Standard TT"/>
                <a:ea typeface="Old Standard TT"/>
                <a:cs typeface="Old Standard TT"/>
                <a:sym typeface="Old Standard TT"/>
              </a:rPr>
              <a:t>Mental Arithmetic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, Nikolay Bogdanov-Belsky, 1895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>
            <a:off x="311700" y="1023600"/>
            <a:ext cx="4390200" cy="3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Try different style/genre combinations for additional case evidence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Try 3+ classes at once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Build further on model for higher accuracy for both GRY and RGB on all tests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Try different DL libraries for additional case evidence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Try other art mediums/photographs for additional general evidence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dirty="0">
                <a:solidFill>
                  <a:srgbClr val="000000"/>
                </a:solidFill>
              </a:rPr>
              <a:t>Try to maintain/increase accuracy while reducing run time per epoch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28915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Additions</a:t>
            </a:r>
            <a:endParaRPr/>
          </a:p>
        </p:txBody>
      </p:sp>
      <p:sp>
        <p:nvSpPr>
          <p:cNvPr id="178" name="Google Shape;178;p30"/>
          <p:cNvSpPr txBox="1"/>
          <p:nvPr/>
        </p:nvSpPr>
        <p:spPr>
          <a:xfrm>
            <a:off x="5436350" y="4684600"/>
            <a:ext cx="4987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Old Standard TT"/>
                <a:ea typeface="Old Standard TT"/>
                <a:cs typeface="Old Standard TT"/>
                <a:sym typeface="Old Standard TT"/>
              </a:rPr>
              <a:t>The Buddha, 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Odilon Redon, 1905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350" y="190075"/>
            <a:ext cx="3543174" cy="44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60" y="0"/>
            <a:ext cx="9262559" cy="52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-118550" y="4628175"/>
            <a:ext cx="4987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6" name="Google Shape;186;p31"/>
          <p:cNvSpPr txBox="1">
            <a:spLocks noGrp="1"/>
          </p:cNvSpPr>
          <p:nvPr>
            <p:ph type="body" idx="1"/>
          </p:nvPr>
        </p:nvSpPr>
        <p:spPr>
          <a:xfrm>
            <a:off x="-118550" y="593750"/>
            <a:ext cx="2606256" cy="605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br>
              <a:rPr lang="en" dirty="0"/>
            </a:br>
            <a:r>
              <a:rPr lang="en" sz="1000" i="1" dirty="0"/>
              <a:t>Above Eternal Peace</a:t>
            </a:r>
            <a:r>
              <a:rPr lang="en" sz="1000" dirty="0"/>
              <a:t>, Isaac Levitan, 1894</a:t>
            </a:r>
            <a:endParaRPr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Formation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3380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Wanted to learn about Deep Learning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Wanted to work with image classification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Wanted a project to learn about the models and not just gaining the highest accuracy possible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Enjoy art criticism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Paintings are plentiful</a:t>
            </a:r>
            <a:endParaRPr sz="1600"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878" y="171525"/>
            <a:ext cx="3525349" cy="46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384875" y="4779825"/>
            <a:ext cx="4987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Old Standard TT"/>
                <a:ea typeface="Old Standard TT"/>
                <a:cs typeface="Old Standard TT"/>
                <a:sym typeface="Old Standard TT"/>
              </a:rPr>
              <a:t>The Rooks Have Come Back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, Alexei Savrasov, 1871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1910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800" dirty="0"/>
              <a:t>Painting styles are distinct largely by brush stroke/technique, which photos don’t have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Brush strokes have unique features such as width, distance, pressure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A painting’s style can be identified entirely through its brush strokes</a:t>
            </a:r>
            <a:endParaRPr sz="1800"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800" dirty="0"/>
              <a:t>Thus, paintings have certain details unique to them that photos don’t contain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Grouping by style/genre makes them </a:t>
            </a:r>
            <a:r>
              <a:rPr lang="en-US" sz="1800" dirty="0"/>
              <a:t>easy</a:t>
            </a:r>
            <a:r>
              <a:rPr lang="en" sz="1800" dirty="0"/>
              <a:t> to work with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If technique is so important in classification, then what else is important?</a:t>
            </a:r>
            <a:endParaRPr sz="1800"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Paintings and not Photos?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2254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Focusing on Color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039127"/>
            <a:ext cx="4549058" cy="4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Color is also greatly important to a painting’s style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Most styles stick to certain palettes, but are more easily defined by technique</a:t>
            </a:r>
            <a:br>
              <a:rPr lang="en" sz="1600" dirty="0"/>
            </a:br>
            <a:endParaRPr sz="1600" dirty="0"/>
          </a:p>
          <a:p>
            <a:pPr lvl="0" indent="-330200"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Most styles stick to certain palettes </a:t>
            </a:r>
            <a:r>
              <a:rPr lang="en-US" sz="1600" dirty="0"/>
              <a:t>since </a:t>
            </a:r>
            <a:r>
              <a:rPr lang="en" sz="1600" dirty="0"/>
              <a:t>styles </a:t>
            </a:r>
            <a:r>
              <a:rPr lang="en-US" sz="1600" dirty="0"/>
              <a:t>tend to focus on</a:t>
            </a:r>
            <a:r>
              <a:rPr lang="en" sz="1600" dirty="0"/>
              <a:t> certain moods</a:t>
            </a:r>
            <a:br>
              <a:rPr lang="en" sz="1600" dirty="0"/>
            </a:b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v"/>
            </a:pPr>
            <a:r>
              <a:rPr lang="en" sz="1600" dirty="0"/>
              <a:t>Color greatly helps in setting a mood, working off human emotion</a:t>
            </a:r>
            <a:endParaRPr sz="1600" dirty="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250" y="134725"/>
            <a:ext cx="3128325" cy="44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811250" y="4615300"/>
            <a:ext cx="4987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Old Standard TT"/>
                <a:ea typeface="Old Standard TT"/>
                <a:cs typeface="Old Standard TT"/>
                <a:sym typeface="Old Standard TT"/>
              </a:rPr>
              <a:t>Woman, Bird, Star</a:t>
            </a: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, Joan Miró, 1973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159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But ‘mood’ isn’t </a:t>
            </a:r>
            <a:br>
              <a:rPr lang="en" sz="4800">
                <a:solidFill>
                  <a:schemeClr val="lt1"/>
                </a:solidFill>
              </a:rPr>
            </a:br>
            <a:r>
              <a:rPr lang="en" sz="4800">
                <a:solidFill>
                  <a:schemeClr val="lt1"/>
                </a:solidFill>
              </a:rPr>
              <a:t>a variable to an </a:t>
            </a:r>
            <a:br>
              <a:rPr lang="en" sz="4800">
                <a:solidFill>
                  <a:schemeClr val="lt1"/>
                </a:solidFill>
              </a:rPr>
            </a:br>
            <a:r>
              <a:rPr lang="en" sz="4800">
                <a:solidFill>
                  <a:schemeClr val="lt1"/>
                </a:solidFill>
              </a:rPr>
              <a:t>ML model, so is color important to it then?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125450" y="551975"/>
            <a:ext cx="4315500" cy="4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How important is color in ML painting prediction?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|</a:t>
            </a:r>
            <a:endParaRPr sz="2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|</a:t>
            </a:r>
            <a:endParaRPr sz="2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V</a:t>
            </a:r>
            <a:endParaRPr sz="2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How important is color in deep learning image classification?</a:t>
            </a:r>
            <a:endParaRPr sz="2900"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Is color a confounding factor to a model?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Is color negligible?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Should models be trained on grayscale or RGB?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160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Do three RGB layers mean three times as much information as a single grayscale layer?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41910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Using custom-made Keras model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Three binary classification tests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Two styles, same genre</a:t>
            </a:r>
            <a:br>
              <a:rPr lang="en" sz="1800" dirty="0"/>
            </a:b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Same style, two genres</a:t>
            </a:r>
            <a:br>
              <a:rPr lang="en" sz="1800" dirty="0"/>
            </a:b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Two styles, all genres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Each test has one grayscale round and one RGB round</a:t>
            </a:r>
            <a:endParaRPr sz="1800"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4641302" y="1171675"/>
            <a:ext cx="4382098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Each model iteration trained for 128 epochs of 325 generated samples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Model accuracy measured via 75 generated test rounds </a:t>
            </a:r>
            <a:r>
              <a:rPr lang="en-US" sz="1800" dirty="0"/>
              <a:t>of 400 samples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Round results visualized, explored, and analyzed at end of each test</a:t>
            </a:r>
            <a:br>
              <a:rPr lang="en" sz="1800" dirty="0"/>
            </a:b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Multiple varied test allows for broader insight</a:t>
            </a:r>
            <a:endParaRPr sz="18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 Methodology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Employed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AWS SageMaker &amp; S3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Keras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Pandas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Numpy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Matplotlib &amp; Seaborn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1600"/>
              </a:spcAft>
              <a:buSzPts val="1800"/>
              <a:buFont typeface="Wingdings" panose="05000000000000000000" pitchFamily="2" charset="2"/>
              <a:buChar char="v"/>
            </a:pPr>
            <a:r>
              <a:rPr lang="en" dirty="0"/>
              <a:t>Sklearn &amp; Scipy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Taken from a Kaggle competition in which, “your algorithm needs to examine two images and predict whether the two images are by the same artist or not”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dirty="0"/>
              <a:t>Includes a CSV with data on painting (artist, style, genre, etc.) and metadata on the image files (file size, file name, train or test set) with image folders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https://www.kaggle.com/c/painter-by-numbers/data</a:t>
            </a:r>
            <a:endParaRPr sz="1800"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237" y="2960975"/>
            <a:ext cx="6925524" cy="20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1095</Words>
  <Application>Microsoft Office PowerPoint</Application>
  <PresentationFormat>On-screen Show (16:9)</PresentationFormat>
  <Paragraphs>109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Old Standard TT</vt:lpstr>
      <vt:lpstr>Wingdings</vt:lpstr>
      <vt:lpstr>Paperback</vt:lpstr>
      <vt:lpstr>A Painterly Approach: The (In-?)Significance of Color in Deep-Learning Image Classification</vt:lpstr>
      <vt:lpstr>The Formation</vt:lpstr>
      <vt:lpstr>Why Paintings and not Photos?</vt:lpstr>
      <vt:lpstr>Focusing on Color</vt:lpstr>
      <vt:lpstr>But ‘mood’ isn’t  a variable to an  ML model, so is color important to it then?</vt:lpstr>
      <vt:lpstr>How important is color in ML painting prediction?  | | V  How important is color in deep learning image classification?</vt:lpstr>
      <vt:lpstr>Investigation Methodology</vt:lpstr>
      <vt:lpstr>Tools Employed</vt:lpstr>
      <vt:lpstr>Dataset</vt:lpstr>
      <vt:lpstr>Deciding Test Parameters </vt:lpstr>
      <vt:lpstr>Testing</vt:lpstr>
      <vt:lpstr>Data Processing Steps per Model Iteration</vt:lpstr>
      <vt:lpstr>Model Sample</vt:lpstr>
      <vt:lpstr>Means of Analysis</vt:lpstr>
      <vt:lpstr>General Results #1</vt:lpstr>
      <vt:lpstr>General Results #2</vt:lpstr>
      <vt:lpstr>Conclusion</vt:lpstr>
      <vt:lpstr>Future Additions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Painterly Approach: The (In-?)Significance of Color in Deep-Learning Image Classification</dc:title>
  <cp:lastModifiedBy>Trevor</cp:lastModifiedBy>
  <cp:revision>8</cp:revision>
  <dcterms:modified xsi:type="dcterms:W3CDTF">2020-07-08T19:10:34Z</dcterms:modified>
</cp:coreProperties>
</file>